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2"/>
  </p:notesMasterIdLst>
  <p:sldIdLst>
    <p:sldId id="261" r:id="rId2"/>
    <p:sldId id="275" r:id="rId3"/>
    <p:sldId id="282" r:id="rId4"/>
    <p:sldId id="284" r:id="rId5"/>
    <p:sldId id="285" r:id="rId6"/>
    <p:sldId id="286" r:id="rId7"/>
    <p:sldId id="277" r:id="rId8"/>
    <p:sldId id="278" r:id="rId9"/>
    <p:sldId id="280" r:id="rId10"/>
    <p:sldId id="281" r:id="rId11"/>
  </p:sldIdLst>
  <p:sldSz cx="9144000" cy="5143500" type="screen16x9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54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1FF7D-D5C6-4BF9-A170-26720FDA8355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D5A5-A090-4452-B049-0846BD741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044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012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63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262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514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000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546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2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926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1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9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1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5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1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12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D155E-9AEB-422E-88E5-5F03DAAADCE7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2E0E-26C3-4627-827E-72F70C46E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013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10" y="2949119"/>
            <a:ext cx="9143990" cy="21943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0" y="4645754"/>
            <a:ext cx="9144000" cy="497746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107652" y="3764528"/>
            <a:ext cx="5784828" cy="751438"/>
          </a:xfrm>
        </p:spPr>
        <p:txBody>
          <a:bodyPr>
            <a:normAutofit/>
          </a:bodyPr>
          <a:lstStyle/>
          <a:p>
            <a:pPr algn="r"/>
            <a:r>
              <a:rPr lang="nb-NO" sz="2800" dirty="0">
                <a:solidFill>
                  <a:schemeClr val="bg1">
                    <a:lumMod val="50000"/>
                  </a:schemeClr>
                </a:solidFill>
              </a:rPr>
              <a:t>Ny organisering</a:t>
            </a:r>
          </a:p>
        </p:txBody>
      </p:sp>
      <p:cxnSp>
        <p:nvCxnSpPr>
          <p:cNvPr id="5" name="Rett linje 4"/>
          <p:cNvCxnSpPr/>
          <p:nvPr/>
        </p:nvCxnSpPr>
        <p:spPr>
          <a:xfrm>
            <a:off x="0" y="4634315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kstboks 2"/>
          <p:cNvSpPr txBox="1">
            <a:spLocks noChangeArrowheads="1"/>
          </p:cNvSpPr>
          <p:nvPr/>
        </p:nvSpPr>
        <p:spPr bwMode="auto">
          <a:xfrm>
            <a:off x="683578" y="4645754"/>
            <a:ext cx="7572375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sz="1000" dirty="0">
                <a:solidFill>
                  <a:schemeClr val="bg2"/>
                </a:solidFill>
                <a:effectLst/>
                <a:latin typeface="Calibri"/>
                <a:ea typeface="Calibri"/>
                <a:cs typeface="Times New Roman"/>
              </a:rPr>
              <a:t>Kunnskapsparken 3. </a:t>
            </a:r>
            <a:r>
              <a:rPr lang="nb-NO" sz="1000" dirty="0" err="1">
                <a:solidFill>
                  <a:schemeClr val="bg2"/>
                </a:solidFill>
                <a:effectLst/>
                <a:latin typeface="Calibri"/>
                <a:ea typeface="Calibri"/>
                <a:cs typeface="Times New Roman"/>
              </a:rPr>
              <a:t>etg</a:t>
            </a:r>
            <a:r>
              <a:rPr lang="nb-NO" sz="1000" dirty="0">
                <a:solidFill>
                  <a:schemeClr val="bg2"/>
                </a:solidFill>
                <a:effectLst/>
                <a:latin typeface="Calibri"/>
                <a:ea typeface="Calibri"/>
                <a:cs typeface="Times New Roman"/>
              </a:rPr>
              <a:t>. • Markedsgata 3 Postboks 1448 9506 Alta</a:t>
            </a:r>
            <a:endParaRPr lang="nb-NO" sz="1100" dirty="0">
              <a:solidFill>
                <a:schemeClr val="bg2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sz="1000" dirty="0">
                <a:solidFill>
                  <a:schemeClr val="bg2"/>
                </a:solidFill>
                <a:effectLst/>
                <a:latin typeface="Calibri"/>
                <a:ea typeface="Calibri"/>
                <a:cs typeface="Times New Roman"/>
              </a:rPr>
              <a:t>www.noodt.no</a:t>
            </a:r>
            <a:endParaRPr lang="nb-NO" sz="1100" dirty="0">
              <a:solidFill>
                <a:schemeClr val="bg2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381385" y="3003798"/>
            <a:ext cx="5511095" cy="687779"/>
          </a:xfrm>
        </p:spPr>
        <p:txBody>
          <a:bodyPr>
            <a:normAutofit fontScale="90000"/>
          </a:bodyPr>
          <a:lstStyle/>
          <a:p>
            <a:pPr algn="r"/>
            <a:r>
              <a:rPr lang="nb-NO" sz="3600" dirty="0"/>
              <a:t>Samisk idrett-fordelingsnøkler</a:t>
            </a:r>
          </a:p>
        </p:txBody>
      </p:sp>
      <p:sp>
        <p:nvSpPr>
          <p:cNvPr id="8" name="Frihåndsform 7"/>
          <p:cNvSpPr/>
          <p:nvPr/>
        </p:nvSpPr>
        <p:spPr>
          <a:xfrm>
            <a:off x="10" y="3630632"/>
            <a:ext cx="3381375" cy="990600"/>
          </a:xfrm>
          <a:custGeom>
            <a:avLst/>
            <a:gdLst>
              <a:gd name="connsiteX0" fmla="*/ 0 w 3381375"/>
              <a:gd name="connsiteY0" fmla="*/ 990600 h 990600"/>
              <a:gd name="connsiteX1" fmla="*/ 3381375 w 3381375"/>
              <a:gd name="connsiteY1" fmla="*/ 990600 h 990600"/>
              <a:gd name="connsiteX2" fmla="*/ 2333625 w 3381375"/>
              <a:gd name="connsiteY2" fmla="*/ 0 h 990600"/>
              <a:gd name="connsiteX3" fmla="*/ 1438275 w 3381375"/>
              <a:gd name="connsiteY3" fmla="*/ 476250 h 990600"/>
              <a:gd name="connsiteX4" fmla="*/ 1009650 w 3381375"/>
              <a:gd name="connsiteY4" fmla="*/ 409575 h 990600"/>
              <a:gd name="connsiteX5" fmla="*/ 781050 w 3381375"/>
              <a:gd name="connsiteY5" fmla="*/ 628650 h 990600"/>
              <a:gd name="connsiteX6" fmla="*/ 552450 w 3381375"/>
              <a:gd name="connsiteY6" fmla="*/ 542925 h 990600"/>
              <a:gd name="connsiteX7" fmla="*/ 0 w 3381375"/>
              <a:gd name="connsiteY7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375" h="990600">
                <a:moveTo>
                  <a:pt x="0" y="990600"/>
                </a:moveTo>
                <a:lnTo>
                  <a:pt x="3381375" y="990600"/>
                </a:lnTo>
                <a:lnTo>
                  <a:pt x="2333625" y="0"/>
                </a:lnTo>
                <a:lnTo>
                  <a:pt x="1438275" y="476250"/>
                </a:lnTo>
                <a:lnTo>
                  <a:pt x="1009650" y="409575"/>
                </a:lnTo>
                <a:lnTo>
                  <a:pt x="781050" y="628650"/>
                </a:lnTo>
                <a:lnTo>
                  <a:pt x="552450" y="542925"/>
                </a:lnTo>
                <a:lnTo>
                  <a:pt x="0" y="990600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9" name="Frihåndsform 8"/>
          <p:cNvSpPr/>
          <p:nvPr/>
        </p:nvSpPr>
        <p:spPr>
          <a:xfrm>
            <a:off x="0" y="3869794"/>
            <a:ext cx="3761740" cy="751840"/>
          </a:xfrm>
          <a:custGeom>
            <a:avLst/>
            <a:gdLst>
              <a:gd name="connsiteX0" fmla="*/ 0 w 3762375"/>
              <a:gd name="connsiteY0" fmla="*/ 742950 h 752475"/>
              <a:gd name="connsiteX1" fmla="*/ 3762375 w 3762375"/>
              <a:gd name="connsiteY1" fmla="*/ 752475 h 752475"/>
              <a:gd name="connsiteX2" fmla="*/ 2800350 w 3762375"/>
              <a:gd name="connsiteY2" fmla="*/ 295275 h 752475"/>
              <a:gd name="connsiteX3" fmla="*/ 2486025 w 3762375"/>
              <a:gd name="connsiteY3" fmla="*/ 495300 h 752475"/>
              <a:gd name="connsiteX4" fmla="*/ 1733550 w 3762375"/>
              <a:gd name="connsiteY4" fmla="*/ 152400 h 752475"/>
              <a:gd name="connsiteX5" fmla="*/ 1552575 w 3762375"/>
              <a:gd name="connsiteY5" fmla="*/ 295275 h 752475"/>
              <a:gd name="connsiteX6" fmla="*/ 971550 w 3762375"/>
              <a:gd name="connsiteY6" fmla="*/ 0 h 752475"/>
              <a:gd name="connsiteX7" fmla="*/ 0 w 3762375"/>
              <a:gd name="connsiteY7" fmla="*/ 742950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2375" h="752475">
                <a:moveTo>
                  <a:pt x="0" y="742950"/>
                </a:moveTo>
                <a:lnTo>
                  <a:pt x="3762375" y="752475"/>
                </a:lnTo>
                <a:lnTo>
                  <a:pt x="2800350" y="295275"/>
                </a:lnTo>
                <a:lnTo>
                  <a:pt x="2486025" y="495300"/>
                </a:lnTo>
                <a:lnTo>
                  <a:pt x="1733550" y="152400"/>
                </a:lnTo>
                <a:lnTo>
                  <a:pt x="1552575" y="295275"/>
                </a:lnTo>
                <a:lnTo>
                  <a:pt x="971550" y="0"/>
                </a:lnTo>
                <a:lnTo>
                  <a:pt x="0" y="742950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49" y="3490546"/>
            <a:ext cx="1771041" cy="804742"/>
          </a:xfrm>
          <a:prstGeom prst="rect">
            <a:avLst/>
          </a:prstGeom>
        </p:spPr>
      </p:pic>
      <p:sp>
        <p:nvSpPr>
          <p:cNvPr id="14" name="TekstSylinder 13"/>
          <p:cNvSpPr txBox="1"/>
          <p:nvPr/>
        </p:nvSpPr>
        <p:spPr>
          <a:xfrm>
            <a:off x="301424" y="351438"/>
            <a:ext cx="2160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Dato/revidert:</a:t>
            </a:r>
          </a:p>
          <a:p>
            <a:r>
              <a:rPr lang="nb-NO" sz="1400" dirty="0"/>
              <a:t>12. Mars 2017</a:t>
            </a:r>
          </a:p>
          <a:p>
            <a:r>
              <a:rPr lang="nb-NO" sz="1400" b="1" dirty="0"/>
              <a:t>Rådgiver:</a:t>
            </a:r>
          </a:p>
          <a:p>
            <a:r>
              <a:rPr lang="nb-NO" sz="1400" dirty="0"/>
              <a:t>Harriet Steinkjer Nystu</a:t>
            </a:r>
          </a:p>
          <a:p>
            <a:r>
              <a:rPr lang="nb-NO" sz="1400" dirty="0"/>
              <a:t>Kurt Johnsen</a:t>
            </a:r>
          </a:p>
          <a:p>
            <a:endParaRPr lang="nb-NO" sz="1400" dirty="0"/>
          </a:p>
          <a:p>
            <a:r>
              <a:rPr lang="nb-NO" sz="1400" b="1" dirty="0"/>
              <a:t>Sted:</a:t>
            </a:r>
          </a:p>
          <a:p>
            <a:r>
              <a:rPr lang="nb-NO" sz="1400" dirty="0"/>
              <a:t>Tromsø/Alta</a:t>
            </a:r>
          </a:p>
        </p:txBody>
      </p:sp>
      <p:pic>
        <p:nvPicPr>
          <p:cNvPr id="2051" name="Picture 3" descr="C:\Users\bjornarne\Desktop\Sluttleveranse - profil 2014\Logo og grafiske elementer\Lyngsalpe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999" y="242893"/>
            <a:ext cx="6105441" cy="272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35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50947"/>
              </p:ext>
            </p:extLst>
          </p:nvPr>
        </p:nvGraphicFramePr>
        <p:xfrm>
          <a:off x="607434" y="699542"/>
          <a:ext cx="8229600" cy="867444"/>
        </p:xfrm>
        <a:graphic>
          <a:graphicData uri="http://schemas.openxmlformats.org/drawingml/2006/table">
            <a:tbl>
              <a:tblPr/>
              <a:tblGrid>
                <a:gridCol w="296562">
                  <a:extLst>
                    <a:ext uri="{9D8B030D-6E8A-4147-A177-3AD203B41FA5}">
                      <a16:colId xmlns:a16="http://schemas.microsoft.com/office/drawing/2014/main" val="974362936"/>
                    </a:ext>
                  </a:extLst>
                </a:gridCol>
                <a:gridCol w="2310714">
                  <a:extLst>
                    <a:ext uri="{9D8B030D-6E8A-4147-A177-3AD203B41FA5}">
                      <a16:colId xmlns:a16="http://schemas.microsoft.com/office/drawing/2014/main" val="3299623714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2816115928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1069146151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1675847598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026796248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3120232237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681051025"/>
                    </a:ext>
                  </a:extLst>
                </a:gridCol>
              </a:tblGrid>
              <a:tr h="68950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Aktivitetsparametre</a:t>
                      </a:r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Fotball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Reinkapp-kjøring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 /Fridritt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Paraply-organisasjon og AWG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9270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BEVILGNING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3 500 000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432928"/>
                  </a:ext>
                </a:extLst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927184"/>
              </p:ext>
            </p:extLst>
          </p:nvPr>
        </p:nvGraphicFramePr>
        <p:xfrm>
          <a:off x="607435" y="1779662"/>
          <a:ext cx="8229599" cy="1067622"/>
        </p:xfrm>
        <a:graphic>
          <a:graphicData uri="http://schemas.openxmlformats.org/drawingml/2006/table">
            <a:tbl>
              <a:tblPr/>
              <a:tblGrid>
                <a:gridCol w="296562">
                  <a:extLst>
                    <a:ext uri="{9D8B030D-6E8A-4147-A177-3AD203B41FA5}">
                      <a16:colId xmlns:a16="http://schemas.microsoft.com/office/drawing/2014/main" val="2801960837"/>
                    </a:ext>
                  </a:extLst>
                </a:gridCol>
                <a:gridCol w="2310713">
                  <a:extLst>
                    <a:ext uri="{9D8B030D-6E8A-4147-A177-3AD203B41FA5}">
                      <a16:colId xmlns:a16="http://schemas.microsoft.com/office/drawing/2014/main" val="4033243209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4158928419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608072956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3663718259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898772067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4286449499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69414521"/>
                    </a:ext>
                  </a:extLst>
                </a:gridCol>
              </a:tblGrid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AWG -antall deltakere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44129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859593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- % vis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698695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beløp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525 000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525 000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92903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24649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TOTALT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3 500 000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3 500 000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600 568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1 364 205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791 477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743 750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18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30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Kriterier for fordeling av støtte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Grunnstøtte</a:t>
            </a:r>
          </a:p>
          <a:p>
            <a:r>
              <a:rPr lang="nb-NO" sz="2800" dirty="0"/>
              <a:t>Fordelingsnøkler som gjenspeiler aktivitet</a:t>
            </a:r>
          </a:p>
          <a:p>
            <a:r>
              <a:rPr lang="nb-NO" sz="2800" dirty="0"/>
              <a:t>Vekting mellom ulike aktivitets </a:t>
            </a:r>
            <a:r>
              <a:rPr lang="nb-NO" sz="2800" dirty="0" err="1"/>
              <a:t>parametre</a:t>
            </a:r>
            <a:endParaRPr lang="nb-NO" sz="2800" dirty="0"/>
          </a:p>
          <a:p>
            <a:r>
              <a:rPr lang="nb-NO" sz="2800" dirty="0"/>
              <a:t>Vekting mellom ulike idrett/særforbund som reflekterer ulikt kostnadsnivå</a:t>
            </a:r>
          </a:p>
        </p:txBody>
      </p:sp>
    </p:spTree>
    <p:extLst>
      <p:ext uri="{BB962C8B-B14F-4D97-AF65-F5344CB8AC3E}">
        <p14:creationId xmlns:p14="http://schemas.microsoft.com/office/powerpoint/2010/main" val="287481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nb-NO" sz="3200" dirty="0"/>
              <a:t>Parametere for støttefordeling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890290"/>
            <a:ext cx="4038600" cy="25455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b-NO" sz="2000" b="1" dirty="0"/>
              <a:t>AKTIVITETSPARAMETRE </a:t>
            </a:r>
          </a:p>
          <a:p>
            <a:pPr>
              <a:spcBef>
                <a:spcPts val="0"/>
              </a:spcBef>
            </a:pPr>
            <a:r>
              <a:rPr lang="nb-NO" sz="1800" dirty="0"/>
              <a:t>Grunnstøtte</a:t>
            </a:r>
          </a:p>
          <a:p>
            <a:pPr>
              <a:spcBef>
                <a:spcPts val="0"/>
              </a:spcBef>
            </a:pPr>
            <a:r>
              <a:rPr lang="nb-NO" sz="1800" dirty="0"/>
              <a:t>Antall deltakere på arrangement</a:t>
            </a:r>
          </a:p>
          <a:p>
            <a:pPr lvl="1">
              <a:spcBef>
                <a:spcPts val="0"/>
              </a:spcBef>
            </a:pPr>
            <a:r>
              <a:rPr lang="nb-NO" sz="1800" dirty="0"/>
              <a:t>Barn og unge</a:t>
            </a:r>
          </a:p>
          <a:p>
            <a:pPr lvl="1">
              <a:spcBef>
                <a:spcPts val="0"/>
              </a:spcBef>
            </a:pPr>
            <a:r>
              <a:rPr lang="nb-NO" sz="1800" dirty="0"/>
              <a:t>Junior og seniorer</a:t>
            </a:r>
          </a:p>
          <a:p>
            <a:pPr>
              <a:spcBef>
                <a:spcPts val="0"/>
              </a:spcBef>
            </a:pPr>
            <a:r>
              <a:rPr lang="nb-NO" sz="1800" dirty="0"/>
              <a:t>Antall arrangement</a:t>
            </a:r>
          </a:p>
          <a:p>
            <a:pPr lvl="1">
              <a:spcBef>
                <a:spcPts val="0"/>
              </a:spcBef>
            </a:pPr>
            <a:r>
              <a:rPr lang="nb-NO" sz="1800" dirty="0"/>
              <a:t>Lokale og regionale samlinger i egen regi</a:t>
            </a:r>
          </a:p>
          <a:p>
            <a:pPr lvl="1">
              <a:spcBef>
                <a:spcPts val="0"/>
              </a:spcBef>
            </a:pPr>
            <a:r>
              <a:rPr lang="nb-NO" sz="1800" dirty="0"/>
              <a:t>Arrangement i regi av medlemsklubber med støtte fra særforbund</a:t>
            </a:r>
          </a:p>
          <a:p>
            <a:pPr>
              <a:spcBef>
                <a:spcPts val="0"/>
              </a:spcBef>
            </a:pPr>
            <a:r>
              <a:rPr lang="nb-NO" sz="1800" dirty="0"/>
              <a:t>Antall deltakere på arrangement</a:t>
            </a:r>
          </a:p>
          <a:p>
            <a:pPr lvl="1">
              <a:spcBef>
                <a:spcPts val="0"/>
              </a:spcBef>
            </a:pPr>
            <a:r>
              <a:rPr lang="nb-NO" sz="1800" dirty="0"/>
              <a:t>Lokalt og regionalt inkl. egne arrangement</a:t>
            </a:r>
          </a:p>
          <a:p>
            <a:pPr lvl="1">
              <a:spcBef>
                <a:spcPts val="0"/>
              </a:spcBef>
            </a:pPr>
            <a:r>
              <a:rPr lang="nb-NO" sz="1800" dirty="0"/>
              <a:t>Nasjonalt og internasjonalt</a:t>
            </a:r>
          </a:p>
          <a:p>
            <a:pPr lvl="1"/>
            <a:endParaRPr lang="nb-NO" sz="2000" dirty="0"/>
          </a:p>
          <a:p>
            <a:pPr lvl="1"/>
            <a:endParaRPr lang="nb-NO" sz="20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828107"/>
            <a:ext cx="4388296" cy="289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VEKTING MELLOM IDRETTER/FORBUND</a:t>
            </a:r>
          </a:p>
          <a:p>
            <a:pPr>
              <a:buFontTx/>
              <a:buChar char="-"/>
            </a:pPr>
            <a:r>
              <a:rPr lang="nb-NO" sz="2000" dirty="0"/>
              <a:t>Som reflekterer kostnadsnivå –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i) Fotball		</a:t>
            </a:r>
          </a:p>
          <a:p>
            <a:pPr marL="0" indent="0">
              <a:buNone/>
            </a:pPr>
            <a:r>
              <a:rPr lang="nb-NO" sz="2000" dirty="0"/>
              <a:t>ii) Reinkapp-kjøring</a:t>
            </a:r>
          </a:p>
          <a:p>
            <a:pPr marL="0" indent="0">
              <a:buNone/>
            </a:pPr>
            <a:r>
              <a:rPr lang="nb-NO" sz="2000" dirty="0"/>
              <a:t>iii) Ski og friidrett</a:t>
            </a:r>
          </a:p>
          <a:p>
            <a:pPr marL="0" indent="0">
              <a:buNone/>
            </a:pPr>
            <a:r>
              <a:rPr lang="nb-NO" sz="2000" dirty="0"/>
              <a:t>iv) Paraplyorganisasjon og AWG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250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nb-NO" sz="3200" dirty="0"/>
              <a:t>Vekting mellom aktivtetsparametere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890290"/>
            <a:ext cx="8003232" cy="25455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nb-NO" sz="1600" b="1" dirty="0"/>
              <a:t>Grunnstøtte</a:t>
            </a:r>
            <a:r>
              <a:rPr lang="nb-NO" sz="1600" dirty="0"/>
              <a:t> : 25% andel, fordeles likt mellom hvert særforbund og paraplyorganisasjon m/AWG			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nb-NO" sz="1600" b="1" dirty="0"/>
              <a:t>Antall deltakere på arrangement</a:t>
            </a:r>
            <a:r>
              <a:rPr lang="nb-NO" sz="1600" dirty="0"/>
              <a:t>: 15% andel, lik vekting mellom barn/ungdom versus junior/ voksne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nb-NO" sz="1600" b="1" dirty="0"/>
              <a:t>Antall arrangement : </a:t>
            </a:r>
            <a:r>
              <a:rPr lang="nb-NO" sz="1600" dirty="0"/>
              <a:t>30% andel, lik vekting mellom arrangement i egen regi  versus arrangement i regi av medlemsklubber med støtte fra særforbund</a:t>
            </a:r>
            <a:endParaRPr lang="nb-NO" sz="1600" b="1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nb-NO" sz="1600" b="1" dirty="0"/>
              <a:t>Antall deltakere på arrangement : </a:t>
            </a:r>
            <a:r>
              <a:rPr lang="nb-NO" sz="1600" dirty="0"/>
              <a:t>15% andel, lik vekting mellom mht. deltakelse på lokalt/regionalt arrangement versus arrangement nasjonalt/internasjonalt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nb-NO" sz="1600" b="1" dirty="0"/>
              <a:t>Deltakelse AWG: </a:t>
            </a:r>
            <a:r>
              <a:rPr lang="nb-NO" sz="1600" dirty="0"/>
              <a:t>15% andel, likt bidrag  til alle deltakere. Støtte andel per år tar hensyn til at arrangementet skjer hvert andre år.</a:t>
            </a:r>
          </a:p>
          <a:p>
            <a:pPr marL="0" indent="0">
              <a:spcBef>
                <a:spcPts val="0"/>
              </a:spcBef>
              <a:buNone/>
            </a:pPr>
            <a:endParaRPr lang="nb-NO" sz="16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b-NO" sz="1600" dirty="0"/>
              <a:t>Aktivitet 2 og 4 måler på antall deltakere, og utgjør til sammen 30%. Det er likt med aktivitet 3 som måler på antallet gjennomførte arrangement. 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b-NO" sz="1600" dirty="0"/>
              <a:t>For aktivitetsparameterne 2-4 er undergruppene vektet likt. Det vil kunne endres dersom en ønsker å endre innbyrdes vekting mellom de ulike undergrupper.</a:t>
            </a:r>
          </a:p>
          <a:p>
            <a:pPr marL="457200" lvl="1" indent="0">
              <a:buNone/>
            </a:pPr>
            <a:endParaRPr lang="nb-NO" sz="1600" dirty="0"/>
          </a:p>
          <a:p>
            <a:pPr lvl="1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411098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nb-NO" sz="3200" dirty="0"/>
              <a:t>Vekting mellom idretter/særforbund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818282"/>
            <a:ext cx="8003232" cy="3769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dirty="0"/>
              <a:t>Vekting mellom ulike idretter /særforbund skal ta hensyn til at det er ulikt kostnadsnivå forbundet med idretter innenfor de enkelt særforbund. </a:t>
            </a:r>
          </a:p>
          <a:p>
            <a:pPr marL="0" indent="0">
              <a:buNone/>
            </a:pPr>
            <a:r>
              <a:rPr lang="nb-NO" sz="1600" dirty="0"/>
              <a:t>I modellen er det benyttet følgende vekting: </a:t>
            </a:r>
          </a:p>
          <a:p>
            <a:pPr marL="0" indent="0">
              <a:buNone/>
            </a:pPr>
            <a:r>
              <a:rPr lang="nb-NO" sz="1600" dirty="0"/>
              <a:t>	i) Fotball			1,0	</a:t>
            </a:r>
          </a:p>
          <a:p>
            <a:pPr marL="0" indent="0">
              <a:buNone/>
            </a:pPr>
            <a:r>
              <a:rPr lang="nb-NO" sz="1600" dirty="0"/>
              <a:t>	ii) Reinkapp-kjøring		3,0</a:t>
            </a:r>
          </a:p>
          <a:p>
            <a:pPr marL="0" indent="0">
              <a:buNone/>
            </a:pPr>
            <a:r>
              <a:rPr lang="nb-NO" sz="1600" dirty="0"/>
              <a:t>	iii) Ski og friidrett		1,5</a:t>
            </a:r>
          </a:p>
          <a:p>
            <a:pPr marL="0" indent="0">
              <a:spcBef>
                <a:spcPts val="0"/>
              </a:spcBef>
              <a:buNone/>
            </a:pPr>
            <a:endParaRPr lang="nb-NO" sz="16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b-NO" sz="1600" dirty="0"/>
              <a:t>Vekting for reinkappkjøring tar hensyn til at deltakelse normalt inkluderer kusk, reineier/trener og et visst antall reinsdyr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b-NO" sz="1600" dirty="0"/>
              <a:t>Vektig for ski-/friidrett tar hensyn til at det er relativt høyt kostnadsnivå til utstyr og at det er en individuell idrett som også binder mer ressurser i arrangements gjennomføring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b-NO" sz="1600" dirty="0"/>
              <a:t>Vekting for fotball tar hensyn til at det er relativt lavt kostnadsnivå til utstyr og at det er en lagidrett som krever relativt mindre ressurser i forbindelse med arrangementsgjennomføring </a:t>
            </a:r>
          </a:p>
          <a:p>
            <a:pPr marL="457200" lvl="1" indent="0">
              <a:buNone/>
            </a:pPr>
            <a:endParaRPr lang="nb-NO" sz="1600" dirty="0"/>
          </a:p>
          <a:p>
            <a:pPr lvl="1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82195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>
            <a:normAutofit/>
          </a:bodyPr>
          <a:lstStyle/>
          <a:p>
            <a:r>
              <a:rPr lang="nb-NO" sz="3200" dirty="0"/>
              <a:t>Modell - eksempel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131590"/>
            <a:ext cx="8003232" cy="24735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/>
              <a:t>Følgende modell viser hvordan vektingen slår ut med grunnlag  i de forutsetninger som det er redegjort for. 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Det er benyttet et eksempel med totalbudsjett på 3,5 mill. kr. 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I eksemplet er det benyttet likt aktivitetsnivå mellom alle tre særforbund i forhold til aktivitets </a:t>
            </a:r>
            <a:r>
              <a:rPr lang="nb-NO" sz="1800" dirty="0" err="1"/>
              <a:t>parametrene</a:t>
            </a:r>
            <a:r>
              <a:rPr lang="nb-NO" sz="1800" dirty="0"/>
              <a:t> 2, 3 og 4. Dette er gjort for å synliggjøre hvordan vektingen  slår ut mellom de ulike særforbund og paraplyorganisasjon inkl. AWG. </a:t>
            </a:r>
          </a:p>
          <a:p>
            <a:pPr marL="0" indent="0">
              <a:spcBef>
                <a:spcPts val="0"/>
              </a:spcBef>
              <a:buNone/>
            </a:pPr>
            <a:endParaRPr lang="nb-NO" sz="1800" dirty="0"/>
          </a:p>
          <a:p>
            <a:pPr marL="457200" lvl="1" indent="0">
              <a:buNone/>
            </a:pPr>
            <a:endParaRPr lang="nb-NO" sz="1800" dirty="0"/>
          </a:p>
          <a:p>
            <a:pPr lvl="1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31239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69832"/>
              </p:ext>
            </p:extLst>
          </p:nvPr>
        </p:nvGraphicFramePr>
        <p:xfrm>
          <a:off x="611560" y="483518"/>
          <a:ext cx="8229600" cy="867444"/>
        </p:xfrm>
        <a:graphic>
          <a:graphicData uri="http://schemas.openxmlformats.org/drawingml/2006/table">
            <a:tbl>
              <a:tblPr/>
              <a:tblGrid>
                <a:gridCol w="296562">
                  <a:extLst>
                    <a:ext uri="{9D8B030D-6E8A-4147-A177-3AD203B41FA5}">
                      <a16:colId xmlns:a16="http://schemas.microsoft.com/office/drawing/2014/main" val="974362936"/>
                    </a:ext>
                  </a:extLst>
                </a:gridCol>
                <a:gridCol w="2310714">
                  <a:extLst>
                    <a:ext uri="{9D8B030D-6E8A-4147-A177-3AD203B41FA5}">
                      <a16:colId xmlns:a16="http://schemas.microsoft.com/office/drawing/2014/main" val="3299623714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2816115928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1069146151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1675847598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026796248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3120232237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681051025"/>
                    </a:ext>
                  </a:extLst>
                </a:gridCol>
              </a:tblGrid>
              <a:tr h="68950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Aktivitetsparametre</a:t>
                      </a:r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Fotball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Reinkapp-kjøring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 /Fridritt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Paraply-organisasjon og AWG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9270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BEVILGNING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3 500 000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432928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38307"/>
              </p:ext>
            </p:extLst>
          </p:nvPr>
        </p:nvGraphicFramePr>
        <p:xfrm>
          <a:off x="604866" y="1419622"/>
          <a:ext cx="8229599" cy="2846992"/>
        </p:xfrm>
        <a:graphic>
          <a:graphicData uri="http://schemas.openxmlformats.org/drawingml/2006/table">
            <a:tbl>
              <a:tblPr/>
              <a:tblGrid>
                <a:gridCol w="296562">
                  <a:extLst>
                    <a:ext uri="{9D8B030D-6E8A-4147-A177-3AD203B41FA5}">
                      <a16:colId xmlns:a16="http://schemas.microsoft.com/office/drawing/2014/main" val="3273679705"/>
                    </a:ext>
                  </a:extLst>
                </a:gridCol>
                <a:gridCol w="2310713">
                  <a:extLst>
                    <a:ext uri="{9D8B030D-6E8A-4147-A177-3AD203B41FA5}">
                      <a16:colId xmlns:a16="http://schemas.microsoft.com/office/drawing/2014/main" val="219092411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2894468162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953105939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20248539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345680102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574721883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242534404"/>
                    </a:ext>
                  </a:extLst>
                </a:gridCol>
              </a:tblGrid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GRUNNSTØTTE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1078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beløp fordelt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875 000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875 000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218 750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218 750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218 750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218 750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840514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7114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 deltakere på arrangenment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3639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 Barn og unge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26244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27762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16743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- % vis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719635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beløp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350 000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350 000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63 636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190 909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95 455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40136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518066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 Junior og seniorer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548369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862774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55,00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15,00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721247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- % vis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552656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beløp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175 000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175 000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31 818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95 455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47 727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93132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gruppe 2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525 000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525 000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95 455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286 364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143 182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58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00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65819"/>
              </p:ext>
            </p:extLst>
          </p:nvPr>
        </p:nvGraphicFramePr>
        <p:xfrm>
          <a:off x="611560" y="483518"/>
          <a:ext cx="8229600" cy="867444"/>
        </p:xfrm>
        <a:graphic>
          <a:graphicData uri="http://schemas.openxmlformats.org/drawingml/2006/table">
            <a:tbl>
              <a:tblPr/>
              <a:tblGrid>
                <a:gridCol w="296562">
                  <a:extLst>
                    <a:ext uri="{9D8B030D-6E8A-4147-A177-3AD203B41FA5}">
                      <a16:colId xmlns:a16="http://schemas.microsoft.com/office/drawing/2014/main" val="974362936"/>
                    </a:ext>
                  </a:extLst>
                </a:gridCol>
                <a:gridCol w="2310714">
                  <a:extLst>
                    <a:ext uri="{9D8B030D-6E8A-4147-A177-3AD203B41FA5}">
                      <a16:colId xmlns:a16="http://schemas.microsoft.com/office/drawing/2014/main" val="3299623714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2816115928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1069146151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1675847598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026796248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3120232237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681051025"/>
                    </a:ext>
                  </a:extLst>
                </a:gridCol>
              </a:tblGrid>
              <a:tr h="68950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Aktivitetsparametre</a:t>
                      </a:r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Fotball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Reinkapp-kjøring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 /Fridritt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Paraply-organisasjon og AWG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9270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BEVILGNING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3 500 000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432928"/>
                  </a:ext>
                </a:extLst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18541"/>
              </p:ext>
            </p:extLst>
          </p:nvPr>
        </p:nvGraphicFramePr>
        <p:xfrm>
          <a:off x="611560" y="1491630"/>
          <a:ext cx="8229600" cy="2491119"/>
        </p:xfrm>
        <a:graphic>
          <a:graphicData uri="http://schemas.openxmlformats.org/drawingml/2006/table">
            <a:tbl>
              <a:tblPr/>
              <a:tblGrid>
                <a:gridCol w="296562">
                  <a:extLst>
                    <a:ext uri="{9D8B030D-6E8A-4147-A177-3AD203B41FA5}">
                      <a16:colId xmlns:a16="http://schemas.microsoft.com/office/drawing/2014/main" val="4003917211"/>
                    </a:ext>
                  </a:extLst>
                </a:gridCol>
                <a:gridCol w="2310714">
                  <a:extLst>
                    <a:ext uri="{9D8B030D-6E8A-4147-A177-3AD203B41FA5}">
                      <a16:colId xmlns:a16="http://schemas.microsoft.com/office/drawing/2014/main" val="3167578796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2251133514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1091999130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374816285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4288395507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661168757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62298427"/>
                    </a:ext>
                  </a:extLst>
                </a:gridCol>
              </a:tblGrid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 arrangenment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450246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 Lokalt og regionalt i egen regi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27192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631308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16,50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9,00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4,50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750945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- % vis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903995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beløp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630 000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630 000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114 545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343 636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171 818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832629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064"/>
                  </a:ext>
                </a:extLst>
              </a:tr>
              <a:tr h="3558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Arrangement i regi av medlems-klubber m/støtte fra særforbund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74173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9362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11,00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5018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- % vis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46438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beløp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420 000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420 000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76 364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229 091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114 545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689438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gruppe 3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1 050 000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1 050 000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190 909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572 727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286 364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5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94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05853"/>
              </p:ext>
            </p:extLst>
          </p:nvPr>
        </p:nvGraphicFramePr>
        <p:xfrm>
          <a:off x="607435" y="555526"/>
          <a:ext cx="8229600" cy="867444"/>
        </p:xfrm>
        <a:graphic>
          <a:graphicData uri="http://schemas.openxmlformats.org/drawingml/2006/table">
            <a:tbl>
              <a:tblPr/>
              <a:tblGrid>
                <a:gridCol w="296562">
                  <a:extLst>
                    <a:ext uri="{9D8B030D-6E8A-4147-A177-3AD203B41FA5}">
                      <a16:colId xmlns:a16="http://schemas.microsoft.com/office/drawing/2014/main" val="974362936"/>
                    </a:ext>
                  </a:extLst>
                </a:gridCol>
                <a:gridCol w="2310714">
                  <a:extLst>
                    <a:ext uri="{9D8B030D-6E8A-4147-A177-3AD203B41FA5}">
                      <a16:colId xmlns:a16="http://schemas.microsoft.com/office/drawing/2014/main" val="3299623714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2816115928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1069146151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1675847598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026796248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3120232237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681051025"/>
                    </a:ext>
                  </a:extLst>
                </a:gridCol>
              </a:tblGrid>
              <a:tr h="68950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Aktivitetsparametre</a:t>
                      </a:r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Fotball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Reinkapp-kjøring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 /Fridritt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Paraply-organisasjon og AWG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9270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BEVILGNING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3 500 000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432928"/>
                  </a:ext>
                </a:extLst>
              </a:tr>
            </a:tbl>
          </a:graphicData>
        </a:graphic>
      </p:graphicFrame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51906"/>
              </p:ext>
            </p:extLst>
          </p:nvPr>
        </p:nvGraphicFramePr>
        <p:xfrm>
          <a:off x="622514" y="1563638"/>
          <a:ext cx="8229599" cy="2477938"/>
        </p:xfrm>
        <a:graphic>
          <a:graphicData uri="http://schemas.openxmlformats.org/drawingml/2006/table">
            <a:tbl>
              <a:tblPr/>
              <a:tblGrid>
                <a:gridCol w="296562">
                  <a:extLst>
                    <a:ext uri="{9D8B030D-6E8A-4147-A177-3AD203B41FA5}">
                      <a16:colId xmlns:a16="http://schemas.microsoft.com/office/drawing/2014/main" val="2968548567"/>
                    </a:ext>
                  </a:extLst>
                </a:gridCol>
                <a:gridCol w="2310713">
                  <a:extLst>
                    <a:ext uri="{9D8B030D-6E8A-4147-A177-3AD203B41FA5}">
                      <a16:colId xmlns:a16="http://schemas.microsoft.com/office/drawing/2014/main" val="1498122290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3606542518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2961744457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3775054727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571558352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1426200966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693661794"/>
                    </a:ext>
                  </a:extLst>
                </a:gridCol>
              </a:tblGrid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Deltakere fordelt per arrangement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655244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 Deltakere lokalt og regionalt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14641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532442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087566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- % vis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95695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beløp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350 000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350 000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63 636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190 909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95 455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952472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55040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 Deltakere nasjonalt og internasjonalt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132410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Vekting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1,50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80204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55,00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30,00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15,00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826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fordeling - % vis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27 %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666020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Vektet beløp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175 000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175 000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31 818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  95 455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47 727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64455"/>
                  </a:ext>
                </a:extLst>
              </a:tr>
              <a:tr h="177937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gruppe 4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 525 000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525 000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95 455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  286 364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       143 182 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4" marR="7414" marT="7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12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756971"/>
      </p:ext>
    </p:extLst>
  </p:cSld>
  <p:clrMapOvr>
    <a:masterClrMapping/>
  </p:clrMapOvr>
</p:sld>
</file>

<file path=ppt/theme/theme1.xml><?xml version="1.0" encoding="utf-8"?>
<a:theme xmlns:a="http://schemas.openxmlformats.org/drawingml/2006/main" name="NR Testfil 2014">
  <a:themeElements>
    <a:clrScheme name="NOODT 2014 Powerpoint">
      <a:dk1>
        <a:srgbClr val="0E2B55"/>
      </a:dk1>
      <a:lt1>
        <a:srgbClr val="F8F8F8"/>
      </a:lt1>
      <a:dk2>
        <a:srgbClr val="0E2B55"/>
      </a:dk2>
      <a:lt2>
        <a:srgbClr val="C4DBDD"/>
      </a:lt2>
      <a:accent1>
        <a:srgbClr val="172C54"/>
      </a:accent1>
      <a:accent2>
        <a:srgbClr val="A83D3A"/>
      </a:accent2>
      <a:accent3>
        <a:srgbClr val="678034"/>
      </a:accent3>
      <a:accent4>
        <a:srgbClr val="6A5288"/>
      </a:accent4>
      <a:accent5>
        <a:srgbClr val="266A7C"/>
      </a:accent5>
      <a:accent6>
        <a:srgbClr val="D36307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FDA3597B-3802-491A-A13C-5E76F4B0E6D8}" vid="{94B4F12D-8C2C-4786-8D63-B4305262FD5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NR PowerPoint Mal</Template>
  <TotalTime>2835</TotalTime>
  <Words>924</Words>
  <Application>Microsoft Office PowerPoint</Application>
  <PresentationFormat>Skjermfremvisning (16:9)</PresentationFormat>
  <Paragraphs>510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NR Testfil 2014</vt:lpstr>
      <vt:lpstr>Samisk idrett-fordelingsnøkler</vt:lpstr>
      <vt:lpstr>Kriterier for fordeling av støtte</vt:lpstr>
      <vt:lpstr>Parametere for støttefordeling</vt:lpstr>
      <vt:lpstr>Vekting mellom aktivtetsparametere</vt:lpstr>
      <vt:lpstr>Vekting mellom idretter/særforbund</vt:lpstr>
      <vt:lpstr>Modell - eksempel 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Noodt &amp; Reiding Samling</dc:title>
  <dc:creator>Harriet Steinkjer Nystu</dc:creator>
  <cp:lastModifiedBy>Torill Lindseth Wigelius</cp:lastModifiedBy>
  <cp:revision>95</cp:revision>
  <cp:lastPrinted>2017-03-14T14:11:46Z</cp:lastPrinted>
  <dcterms:created xsi:type="dcterms:W3CDTF">2015-12-14T18:48:53Z</dcterms:created>
  <dcterms:modified xsi:type="dcterms:W3CDTF">2017-03-14T14:13:48Z</dcterms:modified>
</cp:coreProperties>
</file>